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886" r:id="rId1"/>
  </p:sldMasterIdLst>
  <p:notesMasterIdLst>
    <p:notesMasterId r:id="rId47"/>
  </p:notesMasterIdLst>
  <p:sldIdLst>
    <p:sldId id="256" r:id="rId2"/>
    <p:sldId id="328" r:id="rId3"/>
    <p:sldId id="265" r:id="rId4"/>
    <p:sldId id="258" r:id="rId5"/>
    <p:sldId id="334" r:id="rId6"/>
    <p:sldId id="336" r:id="rId7"/>
    <p:sldId id="259" r:id="rId8"/>
    <p:sldId id="335" r:id="rId9"/>
    <p:sldId id="337" r:id="rId10"/>
    <p:sldId id="310" r:id="rId11"/>
    <p:sldId id="319" r:id="rId12"/>
    <p:sldId id="278" r:id="rId13"/>
    <p:sldId id="317" r:id="rId14"/>
    <p:sldId id="332" r:id="rId15"/>
    <p:sldId id="320" r:id="rId16"/>
    <p:sldId id="338" r:id="rId17"/>
    <p:sldId id="298" r:id="rId18"/>
    <p:sldId id="297" r:id="rId19"/>
    <p:sldId id="321" r:id="rId20"/>
    <p:sldId id="322" r:id="rId21"/>
    <p:sldId id="340" r:id="rId22"/>
    <p:sldId id="316" r:id="rId23"/>
    <p:sldId id="276" r:id="rId24"/>
    <p:sldId id="318" r:id="rId25"/>
    <p:sldId id="324" r:id="rId26"/>
    <p:sldId id="325" r:id="rId27"/>
    <p:sldId id="271" r:id="rId28"/>
    <p:sldId id="345" r:id="rId29"/>
    <p:sldId id="344" r:id="rId30"/>
    <p:sldId id="331" r:id="rId31"/>
    <p:sldId id="314" r:id="rId32"/>
    <p:sldId id="329" r:id="rId33"/>
    <p:sldId id="261" r:id="rId34"/>
    <p:sldId id="273" r:id="rId35"/>
    <p:sldId id="302" r:id="rId36"/>
    <p:sldId id="341" r:id="rId37"/>
    <p:sldId id="279" r:id="rId38"/>
    <p:sldId id="323" r:id="rId39"/>
    <p:sldId id="330" r:id="rId40"/>
    <p:sldId id="270" r:id="rId41"/>
    <p:sldId id="280" r:id="rId42"/>
    <p:sldId id="306" r:id="rId43"/>
    <p:sldId id="339" r:id="rId44"/>
    <p:sldId id="303" r:id="rId45"/>
    <p:sldId id="301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C60A56-DAF1-BF30-1E7E-30B6A32E62C7}" v="12" dt="2023-03-07T10:59:38.359"/>
    <p1510:client id="{096EAEE6-FB5A-CE95-8A00-B2E2916052E4}" v="489" dt="2023-03-07T09:39:30.961"/>
    <p1510:client id="{2AAC4573-BDEE-FA12-958E-8120ABF8CE2A}" v="316" dt="2023-03-07T08:37:10.890"/>
    <p1510:client id="{3A67998E-0261-10FF-F657-CA71FF4FF23C}" v="5" dt="2023-03-07T11:05:47.229"/>
    <p1510:client id="{4864BDE8-47F8-A2E3-8452-7E968B7C06E0}" v="47" dt="2023-03-06T08:50:15.824"/>
    <p1510:client id="{4C832B84-A37F-42AE-BF71-D8842AFD68F7}" v="1" dt="2023-03-07T09:04:18.205"/>
    <p1510:client id="{52940528-C41B-0632-358A-3D93C5B37B62}" v="3159" dt="2023-03-06T09:59:26.857"/>
    <p1510:client id="{64B2A276-2216-8D95-6391-1AE04619842F}" v="3" dt="2023-03-06T10:44:11.629"/>
    <p1510:client id="{96F10B9F-3AF3-E6B5-B408-2249243BBE84}" v="572" dt="2023-03-07T11:19:19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A121A-8115-441E-9A57-5EDBF427A9FC}" type="datetimeFigureOut">
              <a:rPr lang="pl-PL" smtClean="0"/>
              <a:pPr/>
              <a:t>07.03.2023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55C83-427E-4AF2-A2C9-A8D8E526C5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2107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55C83-427E-4AF2-A2C9-A8D8E526C537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71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55C83-427E-4AF2-A2C9-A8D8E526C537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08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55C83-427E-4AF2-A2C9-A8D8E526C537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71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5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2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358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88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19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62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6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6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7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1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4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7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6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0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28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3.e-swidnik.pl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64817" y="578371"/>
            <a:ext cx="8825658" cy="3329581"/>
          </a:xfrm>
        </p:spPr>
        <p:txBody>
          <a:bodyPr/>
          <a:lstStyle/>
          <a:p>
            <a:pPr algn="ctr"/>
            <a:r>
              <a:rPr lang="pl-PL" b="1"/>
              <a:t>Zapraszamy do </a:t>
            </a:r>
            <a:r>
              <a:rPr lang="pl-PL" b="1" i="1">
                <a:solidFill>
                  <a:srgbClr val="00CC00"/>
                </a:solidFill>
              </a:rPr>
              <a:t>Trójki</a:t>
            </a:r>
            <a:r>
              <a:rPr lang="pl-PL" b="1" i="1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/>
              <a:t>Szkoła Podstawowa nr 3</a:t>
            </a:r>
          </a:p>
          <a:p>
            <a:pPr algn="ctr"/>
            <a:r>
              <a:rPr lang="pl-PL" sz="2800" b="1"/>
              <a:t> im. Tadeusza Kościuszki w Świdniku</a:t>
            </a:r>
          </a:p>
        </p:txBody>
      </p:sp>
    </p:spTree>
    <p:extLst>
      <p:ext uri="{BB962C8B-B14F-4D97-AF65-F5344CB8AC3E}">
        <p14:creationId xmlns:p14="http://schemas.microsoft.com/office/powerpoint/2010/main" val="2794276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0522" y="384721"/>
            <a:ext cx="3252426" cy="433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Może być zdjęciem przedstawiającym 11 osób, dziecko i ludzie stoj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36" y="354563"/>
            <a:ext cx="3426462" cy="4568616"/>
          </a:xfrm>
          <a:prstGeom prst="rect">
            <a:avLst/>
          </a:prstGeom>
          <a:noFill/>
        </p:spPr>
      </p:pic>
      <p:pic>
        <p:nvPicPr>
          <p:cNvPr id="8" name="Picture 5" descr="Może być zdjęciem przedstawiającym 1 osoba, dziecko i stoi"/>
          <p:cNvPicPr>
            <a:picLocks noChangeAspect="1" noChangeArrowheads="1"/>
          </p:cNvPicPr>
          <p:nvPr/>
        </p:nvPicPr>
        <p:blipFill>
          <a:blip r:embed="rId4" cstate="print"/>
          <a:srcRect b="8751"/>
          <a:stretch>
            <a:fillRect/>
          </a:stretch>
        </p:blipFill>
        <p:spPr bwMode="auto">
          <a:xfrm>
            <a:off x="9374405" y="326572"/>
            <a:ext cx="2473813" cy="3592286"/>
          </a:xfrm>
          <a:prstGeom prst="rect">
            <a:avLst/>
          </a:prstGeom>
          <a:noFill/>
        </p:spPr>
      </p:pic>
      <p:pic>
        <p:nvPicPr>
          <p:cNvPr id="9" name="Picture 2" descr="Może być zdjęciem przedstawiającym 4 osoby, ludzie stoją i w budynk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7374" y="2920482"/>
            <a:ext cx="2624233" cy="3498978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7086" y="3872203"/>
            <a:ext cx="3905784" cy="26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0768" y="37475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/>
              <a:t>BEZPIECZEŃSTWO I WSPÓŁPRACA</a:t>
            </a:r>
            <a:br>
              <a:rPr lang="pl-PL" b="1"/>
            </a:br>
            <a:r>
              <a:rPr lang="pl-PL"/>
              <a:t> </a:t>
            </a:r>
            <a:br>
              <a:rPr lang="pl-PL"/>
            </a:br>
            <a:br>
              <a:rPr lang="pl-PL"/>
            </a:br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652523" y="1371600"/>
            <a:ext cx="1067104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000" b="1" dirty="0"/>
              <a:t> Bezpieczeństwo i relacje pełne zaufania </a:t>
            </a:r>
            <a:br>
              <a:rPr lang="pl-PL" sz="2000" b="1" dirty="0"/>
            </a:br>
            <a:r>
              <a:rPr lang="pl-PL" sz="2000" b="1" dirty="0"/>
              <a:t>Dbamy o to, aby każdy uczeń czuł się u nas bezpiecznie i komfortowo. Wyjątkowy klimat szkoły tworzymy poprzez budowanie wspierających relacji, współpracujemy w podejmowaniu decyzji z rodzicami i uczniami. </a:t>
            </a:r>
            <a:endParaRPr lang="pl-PL"/>
          </a:p>
          <a:p>
            <a:endParaRPr lang="pl-PL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Budujemy więzi również z rodzicami w trakcie poprzez systematyczny kontakt, dni otwarte, zebrania, warsztaty oraz stałe konsultacje. Aktywnie działa Rada Rodziców.  </a:t>
            </a:r>
            <a:endParaRPr lang="pl-PL"/>
          </a:p>
          <a:p>
            <a:endParaRPr lang="pl-PL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 Dostęp do informacji dotyczących pracy klasy i szkoły</a:t>
            </a:r>
            <a:endParaRPr lang="pl-PL" dirty="0"/>
          </a:p>
          <a:p>
            <a:r>
              <a:rPr lang="pl-PL" sz="2000" b="1" dirty="0"/>
              <a:t> Pracujemy na dzienniku elektronicznym </a:t>
            </a:r>
            <a:r>
              <a:rPr lang="pl-PL" sz="2000" b="1" dirty="0" err="1"/>
              <a:t>Vulcan</a:t>
            </a:r>
            <a:r>
              <a:rPr lang="pl-PL" sz="2000" b="1" dirty="0"/>
              <a:t>, który zapewnia rodzicom pełny dostęp do konta ucznia.</a:t>
            </a:r>
            <a:endParaRPr lang="pl-PL"/>
          </a:p>
          <a:p>
            <a:endParaRPr lang="pl-PL"/>
          </a:p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83" y="803565"/>
            <a:ext cx="6438900" cy="3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408" y="930262"/>
            <a:ext cx="4401820" cy="292608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8851" y="3406487"/>
            <a:ext cx="6176096" cy="278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2754" y="-516446"/>
            <a:ext cx="11506200" cy="1371600"/>
          </a:xfrm>
        </p:spPr>
        <p:txBody>
          <a:bodyPr>
            <a:normAutofit fontScale="90000"/>
          </a:bodyPr>
          <a:lstStyle/>
          <a:p>
            <a:pPr algn="ctr"/>
            <a:br>
              <a:rPr lang="pl-PL"/>
            </a:br>
            <a:br>
              <a:rPr lang="pl-PL" b="1"/>
            </a:br>
            <a:r>
              <a:rPr lang="pl-PL" b="1"/>
              <a:t>OKRES ADAPTACYJNY DLA </a:t>
            </a:r>
            <a:br>
              <a:rPr lang="pl-PL" b="1"/>
            </a:br>
            <a:r>
              <a:rPr lang="pl-PL" b="1"/>
              <a:t>UCZNIÓW KLAS I</a:t>
            </a:r>
            <a:br>
              <a:rPr lang="pl-PL" b="1"/>
            </a:br>
            <a:br>
              <a:rPr lang="pl-PL"/>
            </a:br>
            <a:endParaRPr lang="pl-PL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749808" y="2157450"/>
            <a:ext cx="107442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pl-PL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331720" y="2221458"/>
            <a:ext cx="638251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pl-PL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859536" y="1740358"/>
            <a:ext cx="10524744" cy="468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pl-PL" sz="7600" b="1" dirty="0">
                <a:latin typeface="+mj-lt"/>
              </a:rPr>
              <a:t> </a:t>
            </a:r>
            <a:r>
              <a:rPr kumimoji="0" lang="pl-PL" sz="7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Opieka wychowawcy i nauczycieli</a:t>
            </a:r>
            <a:r>
              <a:rPr lang="pl-PL" sz="7600" b="1" dirty="0">
                <a:latin typeface="+mj-lt"/>
              </a:rPr>
              <a:t> </a:t>
            </a:r>
            <a:endParaRPr kumimoji="0" lang="pl-PL" sz="7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pl-PL" sz="7600" b="1" dirty="0">
                <a:latin typeface="+mj-lt"/>
              </a:rPr>
              <a:t>Uczniowie klas I udają się na lekcje pod opieką nauczyciela, a po zakończeniu zajęć są sprowadzani do szatni/świetlicy</a:t>
            </a:r>
            <a:endParaRPr lang="pl-PL" sz="7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endParaRPr lang="pl-PL" sz="7600" b="1" dirty="0">
              <a:latin typeface="+mj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pl-PL" sz="7600" b="1" dirty="0">
                <a:latin typeface="+mj-lt"/>
              </a:rPr>
              <a:t> Dyżury nauczycieli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kumimoji="0" lang="pl-PL" sz="7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Nauczyciele</a:t>
            </a:r>
            <a:r>
              <a:rPr kumimoji="0" lang="pl-PL" sz="7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pełnią dyżur nad klasą w trakcie przerw, </a:t>
            </a:r>
            <a:r>
              <a:rPr lang="pl-PL" sz="7600" b="1" dirty="0">
                <a:latin typeface="+mj-lt"/>
              </a:rPr>
              <a:t>zapewniona jest dodatkowa</a:t>
            </a:r>
            <a:r>
              <a:rPr kumimoji="0" lang="pl-PL" sz="7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opieka pań z obsługi</a:t>
            </a:r>
            <a:endParaRPr lang="pl-PL" sz="76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+mj-lt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7600" b="1">
              <a:latin typeface="+mj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pl-PL" sz="7600" b="1" dirty="0">
                <a:latin typeface="+mj-lt"/>
              </a:rPr>
              <a:t> </a:t>
            </a:r>
            <a:r>
              <a:rPr kumimoji="0" lang="pl-PL" sz="7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</a:rPr>
              <a:t>Opieka świetlicy w trakcie obiadów</a:t>
            </a:r>
            <a:endParaRPr lang="pl-PL" sz="76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+mj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pl-PL" sz="7600" b="1" dirty="0">
                <a:latin typeface="+mj-lt"/>
              </a:rPr>
              <a:t>Podczas spożywania posiłków dzieci mają zapewnioną opiekę nauczycieli świetlicy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endParaRPr lang="pl-PL" sz="7600">
              <a:latin typeface="+mj-lt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2000" i="0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000" noProof="0">
              <a:latin typeface="+mj-lt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</a:br>
            <a:br>
              <a:rPr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</a:br>
            <a:endParaRPr kumimoji="0" lang="pl-PL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4147" y="247207"/>
            <a:ext cx="5606369" cy="373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239" y="3541390"/>
            <a:ext cx="6632575" cy="2985954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433" y="356064"/>
            <a:ext cx="5345113" cy="31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Brak opisu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6409" y="2715206"/>
            <a:ext cx="2817844" cy="37689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4016" y="586531"/>
            <a:ext cx="6979920" cy="1371600"/>
          </a:xfrm>
        </p:spPr>
        <p:txBody>
          <a:bodyPr/>
          <a:lstStyle/>
          <a:p>
            <a:r>
              <a:rPr lang="pl-PL" b="1"/>
              <a:t>NAUKA PRZEZ ZABAWĘ</a:t>
            </a: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874776" y="1709928"/>
            <a:ext cx="10058400" cy="475488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 marL="18288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pl-PL" sz="2000" b="1" dirty="0"/>
              <a:t>Staranny dobór metod nauczania</a:t>
            </a:r>
          </a:p>
          <a:p>
            <a:pPr marL="18288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2000" b="1" dirty="0"/>
              <a:t>  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Nauczyciele</a:t>
            </a:r>
            <a:r>
              <a:rPr lang="pl-PL" sz="2000" b="1" dirty="0"/>
              <a:t> </a:t>
            </a:r>
            <a:r>
              <a:rPr kumimoji="0" lang="pl-PL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integrując zespół klasowy od samego początku poznają możliwości i umiejętności uczniów, uzależniając od tego długość </a:t>
            </a:r>
            <a:r>
              <a:rPr lang="pl-PL" sz="2000" b="1" dirty="0"/>
              <a:t>okresu adaptacyjnego i przygotowanie do rozpoczęcia właściwej nauki w klasie 1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Kąciki zainteresowań</a:t>
            </a:r>
            <a:endParaRPr lang="pl-PL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8288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2000" b="1" dirty="0"/>
              <a:t>  Każda sala lekcyjna wyposażona jest w kąciki zainteresowań dla uczniów, kolorowe kąciki zabaw i miejsce do wypoczynku, dzięki czemu uczniowie miło spędzają czas w trakcie przerw śródlekcyjnych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pl-PL" sz="2000" b="1" dirty="0"/>
              <a:t>Warsztaty edukacyjne</a:t>
            </a:r>
          </a:p>
          <a:p>
            <a:pPr marL="18288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2000" b="1" dirty="0"/>
              <a:t>  Organizujemy warsztaty edukacyjne, wycieczki przyrodnicze 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tabLst/>
              <a:defRPr/>
            </a:pPr>
            <a:endParaRPr lang="pl-PL" sz="2000"/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tabLst/>
              <a:defRPr/>
            </a:pPr>
            <a:endParaRPr lang="pl-PL" sz="2000"/>
          </a:p>
          <a:p>
            <a:pPr marL="18288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2000" b="1" dirty="0"/>
              <a:t>  </a:t>
            </a:r>
            <a:endParaRPr lang="pl-PL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/>
          <p:cNvSpPr txBox="1">
            <a:spLocks/>
          </p:cNvSpPr>
          <p:nvPr/>
        </p:nvSpPr>
        <p:spPr>
          <a:xfrm>
            <a:off x="3857597" y="764500"/>
            <a:ext cx="4575048" cy="1547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pl-PL" sz="4000" b="1">
                <a:latin typeface="+mj-lt"/>
              </a:rPr>
              <a:t> Warsztaty</a:t>
            </a:r>
            <a:endParaRPr lang="pl-PL" b="1"/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pl-PL" sz="4000" b="1">
                <a:latin typeface="+mj-lt"/>
              </a:rPr>
              <a:t>z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pl-PL" sz="4000" b="1">
                <a:latin typeface="+mj-lt"/>
              </a:rPr>
              <a:t>kodowania</a:t>
            </a:r>
            <a:r>
              <a:rPr lang="pl-PL" sz="4000">
                <a:latin typeface="+mj-lt"/>
              </a:rPr>
              <a:t> </a:t>
            </a:r>
            <a:endParaRPr lang="pl-PL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8188" y="391885"/>
            <a:ext cx="4004962" cy="300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362" y="382554"/>
            <a:ext cx="4156691" cy="311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69887"/>
            <a:ext cx="4446070" cy="333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679" y="3101087"/>
            <a:ext cx="4488027" cy="336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7032" y="532866"/>
            <a:ext cx="4693920" cy="1371600"/>
          </a:xfrm>
        </p:spPr>
        <p:txBody>
          <a:bodyPr>
            <a:normAutofit/>
          </a:bodyPr>
          <a:lstStyle/>
          <a:p>
            <a:pPr algn="ctr"/>
            <a:r>
              <a:rPr lang="pl-PL" sz="4000" b="1"/>
              <a:t>Warsztaty                   </a:t>
            </a:r>
            <a:br>
              <a:rPr lang="pl-PL" sz="4000" b="1"/>
            </a:br>
            <a:r>
              <a:rPr lang="pl-PL" sz="4000" b="1"/>
              <a:t>stomatologiczne </a:t>
            </a:r>
          </a:p>
        </p:txBody>
      </p:sp>
      <p:pic>
        <p:nvPicPr>
          <p:cNvPr id="57347" name="Picture 3" descr="D:\Moje dokumenty\Pulpit\52608745_379625666214572_711500515998538137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7813" y="1828800"/>
            <a:ext cx="2265163" cy="3017520"/>
          </a:xfrm>
          <a:prstGeom prst="rect">
            <a:avLst/>
          </a:prstGeom>
          <a:noFill/>
        </p:spPr>
      </p:pic>
      <p:pic>
        <p:nvPicPr>
          <p:cNvPr id="57348" name="Picture 4" descr="D:\Moje dokumenty\Pulpit\52967862_977112169144449_725459775608848384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076" y="2058242"/>
            <a:ext cx="3552825" cy="2667000"/>
          </a:xfrm>
          <a:prstGeom prst="rect">
            <a:avLst/>
          </a:prstGeom>
          <a:noFill/>
        </p:spPr>
      </p:pic>
      <p:pic>
        <p:nvPicPr>
          <p:cNvPr id="57349" name="Picture 5" descr="D:\Moje dokumenty\Pulpit\53169328_346911026158008_887675219878923468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8168" y="4174813"/>
            <a:ext cx="3006208" cy="2256671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6467457" y="420238"/>
            <a:ext cx="486765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Warsztaty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Leonarda Da Vinci</a:t>
            </a:r>
          </a:p>
        </p:txBody>
      </p:sp>
      <p:pic>
        <p:nvPicPr>
          <p:cNvPr id="8" name="Picture 2" descr="D:\Moje dokumenty\Pulpit\52634589_1494208627376270_778199094228156416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3578" y="1791838"/>
            <a:ext cx="3552825" cy="2667000"/>
          </a:xfrm>
          <a:prstGeom prst="rect">
            <a:avLst/>
          </a:prstGeom>
          <a:noFill/>
        </p:spPr>
      </p:pic>
      <p:pic>
        <p:nvPicPr>
          <p:cNvPr id="9" name="Picture 3" descr="D:\Moje dokumenty\Pulpit\53211059_576580812753083_774317740013702348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7144" y="4033765"/>
            <a:ext cx="2998660" cy="2251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https://scontent.fwaw3-1.fna.fbcdn.net/v/t1.15752-0/p280x280/53271350_321066398764499_7205765670150078464_n.jpg?_nc_cat=101&amp;_nc_ht=scontent.fwaw3-1.fna&amp;oh=fb01b01594dec1e58fba54b6a595baf8&amp;oe=5CEE674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3251" name="Picture 3" descr="D:\Moje dokumenty\Pulpit\53271350_321066398764499_720576567015007846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648" y="1715812"/>
            <a:ext cx="2514718" cy="3349963"/>
          </a:xfrm>
          <a:prstGeom prst="rect">
            <a:avLst/>
          </a:prstGeom>
          <a:noFill/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258824" y="386562"/>
            <a:ext cx="4575048" cy="1371600"/>
          </a:xfrm>
        </p:spPr>
        <p:txBody>
          <a:bodyPr>
            <a:normAutofit/>
          </a:bodyPr>
          <a:lstStyle/>
          <a:p>
            <a:r>
              <a:rPr lang="pl-PL" sz="4000" b="1"/>
              <a:t>Dzień dinozaura</a:t>
            </a:r>
          </a:p>
        </p:txBody>
      </p:sp>
      <p:pic>
        <p:nvPicPr>
          <p:cNvPr id="53252" name="Picture 4" descr="D:\Moje dokumenty\Pulpit\52699404_399003823995420_89067014008812339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78" y="1736383"/>
            <a:ext cx="2204119" cy="2936202"/>
          </a:xfrm>
          <a:prstGeom prst="rect">
            <a:avLst/>
          </a:prstGeom>
          <a:noFill/>
        </p:spPr>
      </p:pic>
      <p:pic>
        <p:nvPicPr>
          <p:cNvPr id="53253" name="Picture 5" descr="D:\Moje dokumenty\Pulpit\52843651_614284662348616_632279844223818137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6826" y="3840479"/>
            <a:ext cx="1918014" cy="2555069"/>
          </a:xfrm>
          <a:prstGeom prst="rect">
            <a:avLst/>
          </a:prstGeom>
          <a:noFill/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6084216" y="891996"/>
            <a:ext cx="4885944" cy="8661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Warsztaty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z robotyki</a:t>
            </a:r>
          </a:p>
        </p:txBody>
      </p:sp>
      <p:pic>
        <p:nvPicPr>
          <p:cNvPr id="9" name="Picture 3" descr="D:\Moje dokumenty\Pulpit\thumb_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216" y="3593592"/>
            <a:ext cx="3827880" cy="2870910"/>
          </a:xfrm>
          <a:prstGeom prst="rect">
            <a:avLst/>
          </a:prstGeom>
          <a:noFill/>
        </p:spPr>
      </p:pic>
      <p:pic>
        <p:nvPicPr>
          <p:cNvPr id="10" name="Picture 4" descr="D:\Moje dokumenty\Pulpit\thumb_32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5047" y="1592044"/>
            <a:ext cx="3190377" cy="2392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7112" y="459714"/>
            <a:ext cx="7519416" cy="1371600"/>
          </a:xfrm>
        </p:spPr>
        <p:txBody>
          <a:bodyPr/>
          <a:lstStyle/>
          <a:p>
            <a:r>
              <a:rPr lang="pl-PL" b="1"/>
              <a:t>PROMOCJA ZDROWIA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82040" y="1801864"/>
            <a:ext cx="6397752" cy="323934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82880" lvl="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b="1" dirty="0"/>
              <a:t>Udział w programach promujących zdrowy tryb życia:</a:t>
            </a:r>
          </a:p>
          <a:p>
            <a:pPr marL="182880" lvl="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pl-PL" sz="2000" b="1" dirty="0"/>
              <a:t>„MLEKO W SZKOLE”</a:t>
            </a:r>
          </a:p>
          <a:p>
            <a:pPr marL="182880" lvl="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pl-PL" sz="2000" b="1" dirty="0"/>
              <a:t>„OWOCE I WARZYWA W SZKOLE”</a:t>
            </a:r>
          </a:p>
          <a:p>
            <a:pPr marL="182880" lvl="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endParaRPr lang="pl-PL" b="1"/>
          </a:p>
          <a:p>
            <a:pPr marL="18288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b="1" dirty="0"/>
              <a:t>Udział w zajęciach zdrowotnych</a:t>
            </a:r>
          </a:p>
          <a:p>
            <a:pPr marL="18288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pl-PL" sz="2000" b="1" dirty="0"/>
              <a:t>tańce</a:t>
            </a:r>
          </a:p>
          <a:p>
            <a:pPr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b="1" dirty="0"/>
          </a:p>
          <a:p>
            <a:pPr marL="182880" lvl="0" indent="-182880"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 l="23059" t="11529" r="21310" b="48366"/>
          <a:stretch>
            <a:fillRect/>
          </a:stretch>
        </p:blipFill>
        <p:spPr bwMode="auto">
          <a:xfrm>
            <a:off x="5291216" y="3679698"/>
            <a:ext cx="5388976" cy="270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Program „ Owoce i warzywa w szkole” w roku szkolnym 2019/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0839" y="438912"/>
            <a:ext cx="3362083" cy="3624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4360" y="551154"/>
            <a:ext cx="11256264" cy="1359942"/>
          </a:xfrm>
        </p:spPr>
        <p:txBody>
          <a:bodyPr>
            <a:noAutofit/>
          </a:bodyPr>
          <a:lstStyle/>
          <a:p>
            <a:pPr algn="ctr"/>
            <a:r>
              <a:rPr lang="pl-PL" sz="4000" b="1"/>
              <a:t>DLACZEGO WARTO WYBRAĆ </a:t>
            </a:r>
            <a:br>
              <a:rPr lang="pl-PL" sz="4000" b="1"/>
            </a:br>
            <a:r>
              <a:rPr lang="pl-PL" sz="4000" b="1"/>
              <a:t>SZKOŁĘ PODSTAWOWĄ NR 3 W ŚWIDNIKU? 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2167128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b="1"/>
              <a:t>Jesteśmy jedyną szkołą w Świdniku, w której dzieci młodsze mają do swojej wyłącznej dyspozycji cały budynek szkolny.</a:t>
            </a:r>
          </a:p>
          <a:p>
            <a:pPr>
              <a:buNone/>
            </a:pPr>
            <a:r>
              <a:rPr lang="pl-PL" sz="2400" b="1">
                <a:solidFill>
                  <a:srgbClr val="00CC00"/>
                </a:solidFill>
              </a:rPr>
              <a:t> </a:t>
            </a:r>
            <a:r>
              <a:rPr lang="pl-PL" sz="2400" b="1">
                <a:solidFill>
                  <a:srgbClr val="00CC00"/>
                </a:solidFill>
                <a:ea typeface="+mj-lt"/>
                <a:cs typeface="+mj-lt"/>
              </a:rPr>
              <a:t>   </a:t>
            </a:r>
            <a:r>
              <a:rPr lang="pl-PL" sz="2400">
                <a:ea typeface="+mj-lt"/>
                <a:cs typeface="+mj-lt"/>
              </a:rPr>
              <a:t>Dzieci przedszkolne i uczniowie klas I-IV mają do dyspozycji budynek przy ul. Kopernika 9a, a uczniowie klas V-VIII uczą się w budynku obok - przy ul. Kopernika 9.</a:t>
            </a:r>
          </a:p>
          <a:p>
            <a:pPr>
              <a:buNone/>
            </a:pPr>
            <a:r>
              <a:rPr lang="pl-PL" sz="2400">
                <a:solidFill>
                  <a:srgbClr val="FFFFFF"/>
                </a:solidFill>
              </a:rPr>
              <a:t>    Rozwiązanie to jest niezwykle korzystne, daje poczucie bezpieczeństwa, kameralności i komfortu. </a:t>
            </a:r>
          </a:p>
          <a:p>
            <a:pPr>
              <a:buNone/>
            </a:pPr>
            <a:endParaRPr lang="pl-PL" sz="2400" b="1">
              <a:solidFill>
                <a:srgbClr val="00CC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1021081" y="642594"/>
            <a:ext cx="45719" cy="1371600"/>
          </a:xfrm>
        </p:spPr>
        <p:txBody>
          <a:bodyPr>
            <a:normAutofit/>
          </a:bodyPr>
          <a:lstStyle/>
          <a:p>
            <a:endParaRPr lang="pl-PL" sz="180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18" y="623455"/>
            <a:ext cx="4918364" cy="275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2206" y="401781"/>
            <a:ext cx="4926279" cy="328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49" y="3169300"/>
            <a:ext cx="2480033" cy="33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Beata\Desktop\zdj\thumbnail_1024x0-towidth-100-sp3_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6058" y="3071945"/>
            <a:ext cx="5984000" cy="336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że być zdjęciem przedstawiającym 4 osoby, dziecko, ludzie stoją i w budynk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90" y="387736"/>
            <a:ext cx="2724537" cy="4843623"/>
          </a:xfrm>
          <a:prstGeom prst="rect">
            <a:avLst/>
          </a:prstGeom>
          <a:noFill/>
        </p:spPr>
      </p:pic>
      <p:pic>
        <p:nvPicPr>
          <p:cNvPr id="64516" name="Picture 4" descr="Może być zdjęciem przedstawiającym 9 osób, basen i w budyn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9014" y="401215"/>
            <a:ext cx="3885902" cy="5181201"/>
          </a:xfrm>
          <a:prstGeom prst="rect">
            <a:avLst/>
          </a:prstGeom>
          <a:noFill/>
        </p:spPr>
      </p:pic>
      <p:pic>
        <p:nvPicPr>
          <p:cNvPr id="64520" name="Picture 8" descr="Może być zdjęciem przedstawiającym 1 osoba, stoi i w budynku"/>
          <p:cNvPicPr>
            <a:picLocks noChangeAspect="1" noChangeArrowheads="1"/>
          </p:cNvPicPr>
          <p:nvPr/>
        </p:nvPicPr>
        <p:blipFill>
          <a:blip r:embed="rId4" cstate="print"/>
          <a:srcRect t="12152" r="13827"/>
          <a:stretch>
            <a:fillRect/>
          </a:stretch>
        </p:blipFill>
        <p:spPr bwMode="auto">
          <a:xfrm>
            <a:off x="3916670" y="354562"/>
            <a:ext cx="3398530" cy="4619431"/>
          </a:xfrm>
          <a:prstGeom prst="rect">
            <a:avLst/>
          </a:prstGeom>
          <a:noFill/>
        </p:spPr>
      </p:pic>
      <p:pic>
        <p:nvPicPr>
          <p:cNvPr id="7" name="Picture 6" descr="Może być zdjęciem przedstawiającym 6 osób i w budynku"/>
          <p:cNvPicPr>
            <a:picLocks noChangeAspect="1" noChangeArrowheads="1"/>
          </p:cNvPicPr>
          <p:nvPr/>
        </p:nvPicPr>
        <p:blipFill>
          <a:blip r:embed="rId5" cstate="print"/>
          <a:srcRect r="36736"/>
          <a:stretch>
            <a:fillRect/>
          </a:stretch>
        </p:blipFill>
        <p:spPr bwMode="auto">
          <a:xfrm>
            <a:off x="6639940" y="3566005"/>
            <a:ext cx="4062271" cy="2890777"/>
          </a:xfrm>
          <a:prstGeom prst="rect">
            <a:avLst/>
          </a:prstGeom>
          <a:noFill/>
        </p:spPr>
      </p:pic>
      <p:pic>
        <p:nvPicPr>
          <p:cNvPr id="64522" name="Picture 10" descr="Może być zdjęciem przedstawiającym 6 osób, dziecko, ludzie tańczą, ludzie stoją i w budynk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9429" y="3850466"/>
            <a:ext cx="3470987" cy="2603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603972"/>
            <a:ext cx="4436409" cy="243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764" y="377971"/>
            <a:ext cx="4793672" cy="29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313402"/>
            <a:ext cx="4128448" cy="271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5892" y="3384926"/>
            <a:ext cx="4946072" cy="302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0565" y="1508623"/>
            <a:ext cx="10167582" cy="35021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000" b="1" dirty="0"/>
              <a:t>Cechą charakterystyczną szkoły jest klimat pracy zespołowej, zarówno na poziomie uczniowskim, jak i kadry nauczycielskiej.  W kalendarz szkoły na stałe wpisały się cykliczne wydarzenia organizowane w duchu pracy zespołowej: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l-PL" sz="2000" b="1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b="1" dirty="0"/>
              <a:t> uroczystości patriotyczne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b="1" dirty="0"/>
              <a:t> uroczystości rodzinne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b="1" dirty="0"/>
              <a:t> uroczystości charytatywne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b="1" dirty="0"/>
              <a:t> warsztaty przedmiotowe</a:t>
            </a:r>
            <a:br>
              <a:rPr lang="pl-PL" b="1" dirty="0"/>
            </a:br>
            <a:endParaRPr lang="pl-PL" b="1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450848" y="478002"/>
            <a:ext cx="8342376" cy="12685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>
                <a:latin typeface="+mj-lt"/>
              </a:rPr>
              <a:t>WYDARZENIA SZKOLNE</a:t>
            </a:r>
            <a:endParaRPr kumimoji="0" lang="pl-PL" sz="4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9175" y="400571"/>
            <a:ext cx="4418751" cy="293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299" y="3848092"/>
            <a:ext cx="4003964" cy="26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9556" y="3737115"/>
            <a:ext cx="4114800" cy="274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901" y="323559"/>
            <a:ext cx="4087325" cy="306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Może być zdjęciem przedstawiającym 6 osób, dziecko, ludzie stoją i w budynk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4212" y="2095588"/>
            <a:ext cx="4499947" cy="2999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oje dokumenty\Pobieranie\48381280_625890704493435_102375918933744025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7237" y="1718545"/>
            <a:ext cx="4320402" cy="265696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278582" y="762000"/>
            <a:ext cx="609600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l-PL" b="1" dirty="0"/>
              <a:t>Uczniowie uczestniczą w wielu przedsięwzięciach, akcjach, przedstawieniach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618" y="1177637"/>
            <a:ext cx="4461164" cy="267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720436" y="762000"/>
            <a:ext cx="417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Warsztaty świąteczne dla rodziców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927" y="3695026"/>
            <a:ext cx="4128655" cy="260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Może być zdjęciem przedstawiającym 4 osob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6628" y="3471864"/>
            <a:ext cx="3812885" cy="2859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oje dokumenty\Pobieranie\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677" y="1298448"/>
            <a:ext cx="4468398" cy="2513474"/>
          </a:xfrm>
          <a:prstGeom prst="rect">
            <a:avLst/>
          </a:prstGeom>
          <a:noFill/>
        </p:spPr>
      </p:pic>
      <p:sp>
        <p:nvSpPr>
          <p:cNvPr id="3" name="Tytuł 2"/>
          <p:cNvSpPr txBox="1">
            <a:spLocks/>
          </p:cNvSpPr>
          <p:nvPr/>
        </p:nvSpPr>
        <p:spPr>
          <a:xfrm>
            <a:off x="6166104" y="591312"/>
            <a:ext cx="5108448" cy="88948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Konkurs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Rambit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2.0</a:t>
            </a:r>
          </a:p>
        </p:txBody>
      </p:sp>
      <p:pic>
        <p:nvPicPr>
          <p:cNvPr id="4" name="Picture 2" descr="D:\Moje dokumenty\Pobieranie\IMG_6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541" y="4041648"/>
            <a:ext cx="3655437" cy="2420299"/>
          </a:xfrm>
          <a:prstGeom prst="rect">
            <a:avLst/>
          </a:prstGeom>
          <a:noFill/>
        </p:spPr>
      </p:pic>
      <p:pic>
        <p:nvPicPr>
          <p:cNvPr id="5" name="Picture 1" descr="D:\Moje dokumenty\Pobieranie\IMG_6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6825" y="3520810"/>
            <a:ext cx="3917590" cy="2822329"/>
          </a:xfrm>
          <a:prstGeom prst="rect">
            <a:avLst/>
          </a:prstGeom>
          <a:noFill/>
        </p:spPr>
      </p:pic>
      <p:pic>
        <p:nvPicPr>
          <p:cNvPr id="6" name="Picture 2" descr="D:\Moje dokumenty\Pobieranie\DSC03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90" y="1609344"/>
            <a:ext cx="3505291" cy="2628968"/>
          </a:xfrm>
          <a:prstGeom prst="rect">
            <a:avLst/>
          </a:prstGeom>
          <a:noFill/>
        </p:spPr>
      </p:pic>
      <p:sp>
        <p:nvSpPr>
          <p:cNvPr id="7" name="Tytuł 2"/>
          <p:cNvSpPr txBox="1">
            <a:spLocks/>
          </p:cNvSpPr>
          <p:nvPr/>
        </p:nvSpPr>
        <p:spPr>
          <a:xfrm>
            <a:off x="1057656" y="591312"/>
            <a:ext cx="5108448" cy="88948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Święto Rodziny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2350" y="280734"/>
            <a:ext cx="11204812" cy="70019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pl-PL" sz="2000"/>
          </a:p>
          <a:p>
            <a:pPr algn="ctr"/>
            <a:r>
              <a:rPr lang="pl-PL" sz="4300" dirty="0">
                <a:latin typeface="+mj-lt"/>
              </a:rPr>
              <a:t>       </a:t>
            </a:r>
          </a:p>
          <a:p>
            <a:pPr algn="ctr"/>
            <a:r>
              <a:rPr lang="pl-PL" sz="4300" b="1" dirty="0">
                <a:latin typeface="+mj-lt"/>
              </a:rPr>
              <a:t> DBAMY O WYSOKI POZIOM KSZTAŁCENIA</a:t>
            </a:r>
            <a:endParaRPr lang="pl-PL" b="1" dirty="0"/>
          </a:p>
          <a:p>
            <a:endParaRPr lang="pl-PL" sz="4300" b="1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Stosujemy rozwiązania pedagogiczne oparte na najnowszej wiedzy neurobiologicznej i </a:t>
            </a:r>
            <a:r>
              <a:rPr lang="pl-PL" sz="2000" b="1" dirty="0" err="1"/>
              <a:t>neurodydaktycznej</a:t>
            </a:r>
            <a:r>
              <a:rPr lang="pl-PL" sz="2000" b="1" dirty="0"/>
              <a:t>, propagujemy metodykę przyjazną dla procesu uczenia się.</a:t>
            </a:r>
          </a:p>
          <a:p>
            <a:pPr>
              <a:buFont typeface="Arial" pitchFamily="34" charset="0"/>
              <a:buChar char="•"/>
            </a:pPr>
            <a:endParaRPr lang="pl-PL" sz="2000" b="1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Stosujemy nowatorskie rozwiązania organizacyjne, autorskie metody nauczania (</a:t>
            </a:r>
            <a:r>
              <a:rPr lang="pl-PL" sz="2000" b="1" dirty="0" err="1"/>
              <a:t>Flow&amp;Go</a:t>
            </a:r>
            <a:r>
              <a:rPr lang="pl-PL" sz="2000" b="1" dirty="0"/>
              <a:t>) oraz metody nauczania kształtujące kompetencje kluczowe niezbędne w życiu osobistym, społecznym i zawodowym. </a:t>
            </a:r>
            <a:endParaRPr lang="pl-PL" b="1" dirty="0"/>
          </a:p>
          <a:p>
            <a:pPr>
              <a:buFont typeface="Arial" pitchFamily="34" charset="0"/>
              <a:buChar char="•"/>
            </a:pPr>
            <a:endParaRPr lang="pl-PL" sz="2000" b="1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Szkoła podpisała umowę o współpracy z Wydziałem Pedagogiki i Psychologii UMCS. Uczelnia objęła opieką merytoryczną wprowadzane przez nas innowacje pedagogiczne oraz uczestniczy w procesie tworzenia w SP3 ośrodka nowoczesnej edukacji. </a:t>
            </a:r>
          </a:p>
          <a:p>
            <a:endParaRPr lang="pl-PL" sz="2000"/>
          </a:p>
          <a:p>
            <a:pPr>
              <a:buFont typeface="Arial" pitchFamily="34" charset="0"/>
              <a:buChar char="•"/>
            </a:pPr>
            <a:endParaRPr lang="pl-PL" sz="2000"/>
          </a:p>
          <a:p>
            <a:endParaRPr lang="pl-PL" sz="2000"/>
          </a:p>
          <a:p>
            <a:endParaRPr lang="pl-PL" sz="2000"/>
          </a:p>
          <a:p>
            <a:endParaRPr lang="pl-PL"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819CE8-439F-99B9-B90E-8BE014C4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/>
              <a:t>Liczne sukcesy edukacyjne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5268F6-B912-388F-CC94-ABE659C93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b="1"/>
              <a:t>Wysoka zdawalność międzynarodowego egzaminu z języka niemieckiego DSD1 - łącznie ponad 100 uczniów naszej szkoły od roku 2017</a:t>
            </a:r>
          </a:p>
          <a:p>
            <a:pPr>
              <a:buClr>
                <a:srgbClr val="EEEBE3"/>
              </a:buClr>
            </a:pPr>
            <a:r>
              <a:rPr lang="pl-PL" b="1"/>
              <a:t>Wysokie miejsca w ogólnopolskich konkursach matematycznych Kangur i </a:t>
            </a:r>
            <a:r>
              <a:rPr lang="pl-PL" b="1" err="1"/>
              <a:t>Alfik</a:t>
            </a:r>
            <a:endParaRPr lang="pl-PL" b="1"/>
          </a:p>
          <a:p>
            <a:pPr>
              <a:buClr>
                <a:srgbClr val="EEEBE3"/>
              </a:buClr>
            </a:pPr>
            <a:r>
              <a:rPr lang="pl-PL" b="1"/>
              <a:t>Finaliści konkursów przedmiotowych Lubelskiego Kuratora Oświaty - z fizyki, języka niemieckiego</a:t>
            </a:r>
          </a:p>
          <a:p>
            <a:pPr>
              <a:buClr>
                <a:srgbClr val="EEEBE3"/>
              </a:buClr>
            </a:pPr>
            <a:r>
              <a:rPr lang="pl-PL" b="1"/>
              <a:t>Laureaci </a:t>
            </a:r>
            <a:r>
              <a:rPr lang="pl-PL" b="1">
                <a:ea typeface="+mn-lt"/>
                <a:cs typeface="+mn-lt"/>
              </a:rPr>
              <a:t>konkursów przedmiotowych Lubelskiego Kuratora Oświaty - z geografii, języka niemieckiego, języka angielskiego</a:t>
            </a:r>
          </a:p>
          <a:p>
            <a:pPr>
              <a:buClr>
                <a:srgbClr val="EEEBE3"/>
              </a:buClr>
            </a:pPr>
            <a:r>
              <a:rPr lang="pl-PL" b="1"/>
              <a:t>Laureaci konkursów na szczeblu wojewódzkim, ogólnopolskim oraz międzynarodowym - szczegóły na naszej stronie internetowej w dziale </a:t>
            </a:r>
            <a:r>
              <a:rPr lang="pl-PL" b="1" i="1"/>
              <a:t>Sukcesy</a:t>
            </a:r>
          </a:p>
        </p:txBody>
      </p:sp>
    </p:spTree>
    <p:extLst>
      <p:ext uri="{BB962C8B-B14F-4D97-AF65-F5344CB8AC3E}">
        <p14:creationId xmlns:p14="http://schemas.microsoft.com/office/powerpoint/2010/main" val="145612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996DD1-D40B-EAE8-3E4B-35AFB296A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/>
              <a:t>Sukcesy sportowe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F75202-BA26-A3EC-E2E0-AD0353D7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939" y="1558242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b="1"/>
              <a:t>Mamy na koncie liczne sukcesy sportowe: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4C1986B-B1B4-BAE4-02A9-4292C09A4FA5}"/>
              </a:ext>
            </a:extLst>
          </p:cNvPr>
          <p:cNvSpPr txBox="1"/>
          <p:nvPr/>
        </p:nvSpPr>
        <p:spPr>
          <a:xfrm>
            <a:off x="836087" y="2254322"/>
            <a:ext cx="990404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cs typeface="Arial"/>
              </a:rPr>
              <a:t>Jesteśmy:</a:t>
            </a:r>
            <a:endParaRPr lang="pl-PL" b="1"/>
          </a:p>
          <a:p>
            <a:endParaRPr lang="pl-PL" b="1">
              <a:cs typeface="Arial"/>
            </a:endParaRPr>
          </a:p>
          <a:p>
            <a:pPr marL="285750" indent="-285750">
              <a:buFont typeface="Calibri"/>
              <a:buChar char="-"/>
            </a:pPr>
            <a:r>
              <a:rPr lang="pl-PL" b="1">
                <a:cs typeface="Arial"/>
              </a:rPr>
              <a:t>Mistrzami Województwa w unihokeju dziewcząt </a:t>
            </a:r>
            <a:endParaRPr lang="pl-PL" b="1"/>
          </a:p>
          <a:p>
            <a:pPr marL="285750" indent="-285750">
              <a:buFont typeface="Calibri"/>
              <a:buChar char="-"/>
            </a:pPr>
            <a:r>
              <a:rPr lang="pl-PL" b="1">
                <a:cs typeface="Arial"/>
              </a:rPr>
              <a:t>na 7. miejscu w województwie w badmintonie chłopców</a:t>
            </a:r>
          </a:p>
          <a:p>
            <a:pPr marL="285750" indent="-285750">
              <a:buFont typeface="Calibri"/>
              <a:buChar char="-"/>
            </a:pPr>
            <a:r>
              <a:rPr lang="pl-PL" b="1">
                <a:cs typeface="Arial"/>
              </a:rPr>
              <a:t>Mistrzami Powiatu w pływaniu oraz w koszykówce zarówno dziewcząt jak i chłopców</a:t>
            </a:r>
          </a:p>
          <a:p>
            <a:pPr marL="285750" indent="-285750">
              <a:buFont typeface="Calibri"/>
              <a:buChar char="-"/>
            </a:pPr>
            <a:r>
              <a:rPr lang="pl-PL" b="1">
                <a:cs typeface="Arial"/>
              </a:rPr>
              <a:t>i wiele innych laurów</a:t>
            </a:r>
            <a:endParaRPr lang="pl-PL" b="1"/>
          </a:p>
          <a:p>
            <a:pPr marL="285750" indent="-285750">
              <a:buFont typeface="Calibri"/>
              <a:buChar char="-"/>
            </a:pPr>
            <a:r>
              <a:rPr lang="pl-PL" b="1">
                <a:cs typeface="Arial"/>
              </a:rPr>
              <a:t>w ogólnej klasyfikacji sportowej zajęliśmy 4. miejsce w województwie </a:t>
            </a:r>
          </a:p>
          <a:p>
            <a:r>
              <a:rPr lang="pl-PL" b="1">
                <a:cs typeface="Arial"/>
              </a:rPr>
              <a:t>    (szczegóły na naszej stronie internetowej)</a:t>
            </a:r>
            <a:r>
              <a:rPr lang="en-US" b="1">
                <a:cs typeface="Arial"/>
              </a:rPr>
              <a:t>​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3354061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scontent.fwaw3-1.fna.fbcdn.net/v/t1.15752-9/53218927_587692891703144_751619835145748480_n.jpg?_nc_cat=109&amp;_nc_ht=scontent.fwaw3-1.fna&amp;oh=01be39615996662af7bfc1a369989868&amp;oe=5CDBA1C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2" name="AutoShape 4" descr="https://scontent.fwaw3-1.fna.fbcdn.net/v/t1.15752-9/53218927_587692891703144_751619835145748480_n.jpg?_nc_cat=109&amp;_nc_ht=scontent.fwaw3-1.fna&amp;oh=01be39615996662af7bfc1a369989868&amp;oe=5CDBA1C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3" name="Picture 5" descr="D:\Moje dokumenty\Pobieranie\53030592_587692888369811_423856255135855411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65" y="194480"/>
            <a:ext cx="7165075" cy="5373806"/>
          </a:xfrm>
          <a:prstGeom prst="rect">
            <a:avLst/>
          </a:prstGeom>
          <a:noFill/>
        </p:spPr>
      </p:pic>
      <p:pic>
        <p:nvPicPr>
          <p:cNvPr id="1027" name="Picture 3" descr="F:\52901528_2033830506652415_6342844081105797120_n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9421" y="1231710"/>
            <a:ext cx="7206018" cy="5404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6387" y="1165245"/>
            <a:ext cx="2978728" cy="397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27648"/>
          <a:stretch>
            <a:fillRect/>
          </a:stretch>
        </p:blipFill>
        <p:spPr bwMode="auto">
          <a:xfrm>
            <a:off x="295228" y="261257"/>
            <a:ext cx="6471728" cy="32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Może być zdjęciem przedstawiającym 6 osób i ludzie stoją"/>
          <p:cNvPicPr>
            <a:picLocks noChangeAspect="1" noChangeArrowheads="1"/>
          </p:cNvPicPr>
          <p:nvPr/>
        </p:nvPicPr>
        <p:blipFill>
          <a:blip r:embed="rId4" cstate="print"/>
          <a:srcRect b="10816"/>
          <a:stretch>
            <a:fillRect/>
          </a:stretch>
        </p:blipFill>
        <p:spPr bwMode="auto">
          <a:xfrm>
            <a:off x="2295330" y="3210739"/>
            <a:ext cx="5962262" cy="325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5216" y="468858"/>
            <a:ext cx="11262360" cy="1371600"/>
          </a:xfrm>
        </p:spPr>
        <p:txBody>
          <a:bodyPr>
            <a:normAutofit/>
          </a:bodyPr>
          <a:lstStyle/>
          <a:p>
            <a:r>
              <a:rPr lang="pl-PL" b="1"/>
              <a:t>KOMPETENTNA KADRA PEDAGOGICZNA</a:t>
            </a:r>
            <a:r>
              <a:rPr lang="pl-PL" sz="4000" b="1"/>
              <a:t> 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38528"/>
            <a:ext cx="10058400" cy="39319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EEEBE3"/>
              </a:buClr>
            </a:pPr>
            <a:r>
              <a:rPr lang="pl-PL" sz="2400" b="1" dirty="0"/>
              <a:t>Zatrudniamy doświadczonych nauczycieli o wysokich kompetencjach </a:t>
            </a:r>
            <a:r>
              <a:rPr lang="pl-PL" sz="2400" b="1" dirty="0" err="1"/>
              <a:t>kompetencjach</a:t>
            </a:r>
            <a:r>
              <a:rPr lang="pl-PL" sz="2400" b="1" dirty="0"/>
              <a:t> psychologicznych i metodycznych. Nasza placówka przywiązuje ogromną wagę do rozwijania tych obszarów zawodowych. </a:t>
            </a:r>
            <a:endParaRPr lang="pl-PL" sz="2400" b="1">
              <a:ea typeface="+mn-lt"/>
              <a:cs typeface="+mn-lt"/>
            </a:endParaRPr>
          </a:p>
          <a:p>
            <a:pPr>
              <a:buClr>
                <a:srgbClr val="EEEBE3"/>
              </a:buClr>
            </a:pPr>
            <a:r>
              <a:rPr lang="pl-PL" sz="2400" b="1" dirty="0"/>
              <a:t>Nasza kadra uczestniczy w krajowych oraz zagranicznych szkoleniach zawodowych. Nasi nauczyciele współpracują z nauczycielami z Grecji, Hiszpanii, Włoch.  Kursy zagraniczne odbywają się w ramach programu Erasmus+ i są współfinansowane przez Unię Europejską. </a:t>
            </a:r>
            <a:endParaRPr lang="pl-PL" b="1" dirty="0"/>
          </a:p>
          <a:p>
            <a:pPr>
              <a:buClr>
                <a:srgbClr val="EEEBE3"/>
              </a:buClr>
            </a:pPr>
            <a:endParaRPr lang="pl-PL"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</p:txBody>
      </p:sp>
      <p:pic>
        <p:nvPicPr>
          <p:cNvPr id="36866" name="Picture 2" descr="Może być zdjęciem przedstawiającym 6 osób, ludzie stoją i w budynk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372" y="622732"/>
            <a:ext cx="4843827" cy="2716213"/>
          </a:xfrm>
          <a:prstGeom prst="rect">
            <a:avLst/>
          </a:prstGeom>
          <a:noFill/>
        </p:spPr>
      </p:pic>
      <p:pic>
        <p:nvPicPr>
          <p:cNvPr id="36868" name="Picture 4" descr="Może być zdjęciem przedstawiającym 8 osób, dziecko, ludzie siedzą, ludzie stoją i w budyn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0588" y="520699"/>
            <a:ext cx="5659437" cy="3160545"/>
          </a:xfrm>
          <a:prstGeom prst="rect">
            <a:avLst/>
          </a:prstGeom>
          <a:noFill/>
        </p:spPr>
      </p:pic>
      <p:pic>
        <p:nvPicPr>
          <p:cNvPr id="36870" name="Picture 6" descr="Może być zdjęciem przedstawiającym 11 osób, dziecko, ludzie stoją i w budynk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958" y="2971512"/>
            <a:ext cx="5129934" cy="3419121"/>
          </a:xfrm>
          <a:prstGeom prst="rect">
            <a:avLst/>
          </a:prstGeom>
          <a:noFill/>
        </p:spPr>
      </p:pic>
      <p:pic>
        <p:nvPicPr>
          <p:cNvPr id="2" name="Picture 2" descr="Może być zdjęciem przedstawiającym 12 osób, dziecko, ludzie stoją i w budynk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7162" y="3727307"/>
            <a:ext cx="4654357" cy="2618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b="1"/>
              <a:t>POMOC PSYCHOLOGICZNO-PEDAGOGICZNA</a:t>
            </a:r>
            <a:br>
              <a:rPr lang="pl-PL" b="1"/>
            </a:br>
            <a:endParaRPr lang="pl-PL" b="1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1528549"/>
            <a:ext cx="10058400" cy="4506491"/>
          </a:xfrm>
        </p:spPr>
        <p:txBody>
          <a:bodyPr>
            <a:normAutofit fontScale="92500" lnSpcReduction="20000"/>
          </a:bodyPr>
          <a:lstStyle/>
          <a:p>
            <a:r>
              <a:rPr lang="pl-PL" sz="2400" b="1"/>
              <a:t>Szkoła oferuje fachowe wsparcie w zakresie organizacji pomocy psychologiczno-pedagogicznej. W  placówce pracuje trzech pedagogów, psycholog oraz logopeda. Na  terenie szkoły znajduje się również gabinet logopedyczny. </a:t>
            </a:r>
          </a:p>
          <a:p>
            <a:r>
              <a:rPr lang="pl-PL" sz="2400" b="1"/>
              <a:t>Pedagodzy udzielają pomocy uczniom na każdym etapie kształcenia. </a:t>
            </a:r>
          </a:p>
          <a:p>
            <a:r>
              <a:rPr lang="pl-PL" sz="2400" b="1"/>
              <a:t>Uczniowie ze specjalnymi potrzebami edukacyjnymi oraz uczniowie doświadczający problemów objęci są pomocą pedagoga szkolnego i całego zespołu wychowawczego, mają możliwość uczestniczenia w zajęciach dydaktyczno-wyrównawczych oraz – jeśli są ku temu wskazania – w zajęciach korekcyjno-kompensacyjnych. Uczniowie z orzeczeniami Poradni Psychologiczno-Pedagogicznej objęci są zajęciami rewalidacji. Dla uczniów szczególnie uzdolnionych prowadzony jest indywidualny tok nauki. </a:t>
            </a:r>
            <a:br>
              <a:rPr lang="pl-PL"/>
            </a:b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843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05196" y="616742"/>
            <a:ext cx="10017456" cy="55707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l-PL" sz="4000" b="1" dirty="0"/>
              <a:t>TECHNOLOGIE INFORMATYCZNE</a:t>
            </a:r>
          </a:p>
          <a:p>
            <a:endParaRPr lang="pl-PL" sz="2400" b="1"/>
          </a:p>
          <a:p>
            <a:pPr>
              <a:buFont typeface="Arial" pitchFamily="34" charset="0"/>
              <a:buChar char="•"/>
            </a:pPr>
            <a:r>
              <a:rPr lang="pl-PL" sz="2400" b="1" dirty="0"/>
              <a:t> </a:t>
            </a:r>
            <a:r>
              <a:rPr lang="pl-PL" sz="2000" b="1" dirty="0"/>
              <a:t>Szkoła ukierunkowana jest na wdrażanie nowych technologii informatycznych dostępnych obecnie w edukacji. Sale wyposażone są w zestawy interaktywne, w skład których wchodzi tablica interaktywna, projektor.  </a:t>
            </a:r>
          </a:p>
          <a:p>
            <a:endParaRPr lang="pl-PL" sz="2000" b="1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 Dziennik elektroniczny</a:t>
            </a:r>
          </a:p>
          <a:p>
            <a:pPr>
              <a:buFont typeface="Arial" pitchFamily="34" charset="0"/>
              <a:buChar char="•"/>
            </a:pPr>
            <a:endParaRPr lang="pl-PL" sz="2000" b="1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 </a:t>
            </a:r>
            <a:r>
              <a:rPr lang="pl-PL" sz="2000" b="1" dirty="0" err="1"/>
              <a:t>Multibooki</a:t>
            </a:r>
            <a:endParaRPr lang="pl-PL" sz="2000" b="1" dirty="0"/>
          </a:p>
          <a:p>
            <a:pPr>
              <a:buFont typeface="Arial" pitchFamily="34" charset="0"/>
              <a:buChar char="•"/>
            </a:pPr>
            <a:endParaRPr lang="pl-PL" sz="2000" b="1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 Platforma Microsoft </a:t>
            </a:r>
            <a:r>
              <a:rPr lang="pl-PL" sz="2000" b="1" dirty="0" err="1"/>
              <a:t>Teams</a:t>
            </a:r>
            <a:r>
              <a:rPr lang="pl-PL" sz="2000" b="1" dirty="0"/>
              <a:t> – nasza szkoła otrzymała wyróżnienie Szkoły w     chmurze za sprawną organizację nauczania zdalnego w okresie pandemii</a:t>
            </a:r>
          </a:p>
          <a:p>
            <a:pPr>
              <a:buFont typeface="Arial" pitchFamily="34" charset="0"/>
              <a:buChar char="•"/>
            </a:pPr>
            <a:endParaRPr lang="pl-PL" sz="2000"/>
          </a:p>
          <a:p>
            <a:br>
              <a:rPr lang="pl-PL" sz="2400" dirty="0"/>
            </a:br>
            <a:endParaRPr lang="pl-PL"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9413" t="11973" r="11454" b="14558"/>
          <a:stretch>
            <a:fillRect/>
          </a:stretch>
        </p:blipFill>
        <p:spPr bwMode="auto">
          <a:xfrm>
            <a:off x="419877" y="401216"/>
            <a:ext cx="11430001" cy="596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286" t="12517" r="6939" b="16871"/>
          <a:stretch>
            <a:fillRect/>
          </a:stretch>
        </p:blipFill>
        <p:spPr bwMode="auto">
          <a:xfrm>
            <a:off x="298579" y="811765"/>
            <a:ext cx="11449148" cy="512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510" t="11429" r="6173" b="11701"/>
          <a:stretch>
            <a:fillRect/>
          </a:stretch>
        </p:blipFill>
        <p:spPr bwMode="auto">
          <a:xfrm>
            <a:off x="513183" y="746449"/>
            <a:ext cx="11263024" cy="551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3398520" y="651738"/>
            <a:ext cx="4035552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800">
                <a:latin typeface="+mj-lt"/>
              </a:rPr>
              <a:t>MULTIBOOKI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 l="25215" t="17176" r="60093" b="44941"/>
          <a:stretch>
            <a:fillRect/>
          </a:stretch>
        </p:blipFill>
        <p:spPr bwMode="auto">
          <a:xfrm>
            <a:off x="624458" y="732477"/>
            <a:ext cx="2374774" cy="311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3" cstate="print"/>
          <a:srcRect l="24553" t="28471" r="59828" b="33344"/>
          <a:stretch>
            <a:fillRect/>
          </a:stretch>
        </p:blipFill>
        <p:spPr bwMode="auto">
          <a:xfrm>
            <a:off x="4384167" y="1629950"/>
            <a:ext cx="2472690" cy="341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/>
          <p:cNvPicPr/>
          <p:nvPr/>
        </p:nvPicPr>
        <p:blipFill>
          <a:blip r:embed="rId4" cstate="print"/>
          <a:srcRect l="32740" t="11530" r="32316" b="5052"/>
          <a:stretch>
            <a:fillRect/>
          </a:stretch>
        </p:blipFill>
        <p:spPr bwMode="auto">
          <a:xfrm>
            <a:off x="2267712" y="2944368"/>
            <a:ext cx="2523744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5" cstate="print"/>
          <a:srcRect l="18332" t="20471" r="49239" b="34353"/>
          <a:stretch>
            <a:fillRect/>
          </a:stretch>
        </p:blipFill>
        <p:spPr bwMode="auto">
          <a:xfrm>
            <a:off x="7351776" y="502920"/>
            <a:ext cx="4370832" cy="319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/>
          <p:nvPr/>
        </p:nvPicPr>
        <p:blipFill>
          <a:blip r:embed="rId6" cstate="print"/>
          <a:srcRect l="18994" t="22118" r="49437" b="34153"/>
          <a:stretch>
            <a:fillRect/>
          </a:stretch>
        </p:blipFill>
        <p:spPr bwMode="auto">
          <a:xfrm>
            <a:off x="7050024" y="3240024"/>
            <a:ext cx="4169664" cy="310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trukcja logowania do platformy Microsoft Teams - nauka zdalna » Zespół  Szkolno-Przedszkolny w Siołkowe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216" y="436398"/>
            <a:ext cx="6117336" cy="3058668"/>
          </a:xfrm>
          <a:prstGeom prst="rect">
            <a:avLst/>
          </a:prstGeom>
          <a:noFill/>
        </p:spPr>
      </p:pic>
      <p:pic>
        <p:nvPicPr>
          <p:cNvPr id="1028" name="Picture 4" descr="Microsoft Teams: qué es y cómo crear gratis tu primer equipo"/>
          <p:cNvPicPr>
            <a:picLocks noChangeAspect="1" noChangeArrowheads="1"/>
          </p:cNvPicPr>
          <p:nvPr/>
        </p:nvPicPr>
        <p:blipFill>
          <a:blip r:embed="rId3" cstate="print"/>
          <a:srcRect b="17220"/>
          <a:stretch>
            <a:fillRect/>
          </a:stretch>
        </p:blipFill>
        <p:spPr bwMode="auto">
          <a:xfrm>
            <a:off x="6803262" y="477329"/>
            <a:ext cx="4818761" cy="2654467"/>
          </a:xfrm>
          <a:prstGeom prst="rect">
            <a:avLst/>
          </a:prstGeom>
          <a:noFill/>
        </p:spPr>
      </p:pic>
      <p:pic>
        <p:nvPicPr>
          <p:cNvPr id="6" name="Obraz 5"/>
          <p:cNvPicPr/>
          <p:nvPr/>
        </p:nvPicPr>
        <p:blipFill>
          <a:blip r:embed="rId4" cstate="print"/>
          <a:srcRect b="5875"/>
          <a:stretch>
            <a:fillRect/>
          </a:stretch>
        </p:blipFill>
        <p:spPr bwMode="auto">
          <a:xfrm>
            <a:off x="6199633" y="3355848"/>
            <a:ext cx="5434584" cy="296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Może być zdjęciem przedstawiającym 2 osoby, laptop, ekran i tek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574" y="3297383"/>
            <a:ext cx="5949081" cy="3205220"/>
          </a:xfrm>
          <a:prstGeom prst="rect">
            <a:avLst/>
          </a:prstGeom>
          <a:noFill/>
        </p:spPr>
      </p:pic>
      <p:pic>
        <p:nvPicPr>
          <p:cNvPr id="8" name="Picture 2" descr="Może być zdjęciem przedstawiającym 6 osób, dziecko i tek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194" y="3413551"/>
            <a:ext cx="4832061" cy="27101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35433" y="672586"/>
            <a:ext cx="10655769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l-PL" sz="2400" b="1"/>
              <a:t> Każdy z budynków dostosowany jest do potrzeb uczniów w danym wieku. </a:t>
            </a:r>
          </a:p>
          <a:p>
            <a:pPr algn="just">
              <a:buFont typeface="Arial" pitchFamily="34" charset="0"/>
              <a:buChar char="•"/>
            </a:pPr>
            <a:endParaRPr lang="pl-PL" sz="2400" b="1"/>
          </a:p>
          <a:p>
            <a:pPr algn="just">
              <a:buFont typeface="Arial" pitchFamily="34" charset="0"/>
              <a:buChar char="•"/>
            </a:pPr>
            <a:r>
              <a:rPr lang="pl-PL" sz="2400" b="1"/>
              <a:t> Sale są wyposażone w tablice interaktywne, projektory, programy multimedialne.  </a:t>
            </a:r>
          </a:p>
          <a:p>
            <a:pPr algn="just">
              <a:buFont typeface="Arial" pitchFamily="34" charset="0"/>
              <a:buChar char="•"/>
            </a:pPr>
            <a:endParaRPr lang="pl-PL" sz="2400" b="1"/>
          </a:p>
          <a:p>
            <a:pPr algn="just">
              <a:buFont typeface="Arial" pitchFamily="34" charset="0"/>
              <a:buChar char="•"/>
            </a:pPr>
            <a:r>
              <a:rPr lang="pl-PL" sz="2400" b="1"/>
              <a:t> Nauka w naszej szkole odbywa się jednozmianowo.  </a:t>
            </a:r>
          </a:p>
          <a:p>
            <a:pPr algn="just">
              <a:buFont typeface="Arial" pitchFamily="34" charset="0"/>
              <a:buChar char="•"/>
            </a:pPr>
            <a:endParaRPr lang="pl-PL" sz="2400" b="1"/>
          </a:p>
          <a:p>
            <a:pPr algn="just">
              <a:buFont typeface="Arial" pitchFamily="34" charset="0"/>
              <a:buChar char="•"/>
            </a:pPr>
            <a:r>
              <a:rPr lang="pl-PL" sz="2400" b="1"/>
              <a:t> Każdy z budynków wyposażony jest w stołówkę. Mamy dwie sale gimnastyczne, dwa boiska Orlik, dwie biblioteki, plac zabaw dla młodszych dzieci. </a:t>
            </a:r>
          </a:p>
          <a:p>
            <a:pPr algn="just">
              <a:buFont typeface="Arial" pitchFamily="34" charset="0"/>
              <a:buChar char="•"/>
            </a:pPr>
            <a:endParaRPr lang="pl-PL" sz="2400" b="1"/>
          </a:p>
          <a:p>
            <a:pPr algn="just">
              <a:buFont typeface="Arial" pitchFamily="34" charset="0"/>
              <a:buChar char="•"/>
            </a:pPr>
            <a:r>
              <a:rPr lang="pl-PL" sz="2400" b="1"/>
              <a:t> Trwa budowa nowoczesnej hali sportowej dla klas IV – VIII.</a:t>
            </a:r>
          </a:p>
        </p:txBody>
      </p:sp>
    </p:spTree>
    <p:extLst>
      <p:ext uri="{BB962C8B-B14F-4D97-AF65-F5344CB8AC3E}">
        <p14:creationId xmlns:p14="http://schemas.microsoft.com/office/powerpoint/2010/main" val="2995081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49808" y="414540"/>
            <a:ext cx="11192256" cy="569386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l-PL" sz="4800" b="1" dirty="0">
                <a:latin typeface="+mj-lt"/>
              </a:rPr>
              <a:t>OFERTA EDUKACYJNA</a:t>
            </a:r>
          </a:p>
          <a:p>
            <a:pPr algn="ctr"/>
            <a:endParaRPr lang="pl-PL" sz="2000" b="1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 Połączenie tradycji i nowoczesności </a:t>
            </a:r>
            <a:br>
              <a:rPr lang="pl-PL" sz="2000" b="1" dirty="0"/>
            </a:br>
            <a:r>
              <a:rPr lang="pl-PL" sz="2000" b="1" dirty="0"/>
              <a:t>Tworzymy nowoczesna szkołę opartą na tradycyjnych wartościach, przygotowujemy do przyszłości. </a:t>
            </a:r>
          </a:p>
          <a:p>
            <a:pPr>
              <a:buFont typeface="Arial" pitchFamily="34" charset="0"/>
              <a:buChar char="•"/>
            </a:pPr>
            <a:endParaRPr lang="pl-PL" sz="2000" b="1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 Edukacja oparta na wartościach </a:t>
            </a:r>
            <a:br>
              <a:rPr lang="pl-PL" sz="2000" b="1" dirty="0"/>
            </a:br>
            <a:r>
              <a:rPr lang="pl-PL" sz="2000" b="1" dirty="0"/>
              <a:t>Stawiamy na odpowiedzialność, odwagę, szacunek i tolerancję. Uczymy myśleć i rozumieć świat. </a:t>
            </a:r>
          </a:p>
          <a:p>
            <a:endParaRPr lang="pl-PL" sz="2000" b="1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 Bardzo dobre warunki do rozwoju psychofizycznego uczniów.   </a:t>
            </a:r>
          </a:p>
          <a:p>
            <a:pPr>
              <a:buFont typeface="Arial" pitchFamily="34" charset="0"/>
              <a:buChar char="•"/>
            </a:pPr>
            <a:endParaRPr lang="pl-PL" sz="2000" b="1"/>
          </a:p>
          <a:p>
            <a:pPr>
              <a:buFont typeface="Arial" pitchFamily="34" charset="0"/>
              <a:buChar char="•"/>
            </a:pPr>
            <a:r>
              <a:rPr lang="pl-PL" sz="2000" b="1" dirty="0"/>
              <a:t> Rozwój ucznia </a:t>
            </a:r>
            <a:br>
              <a:rPr lang="pl-PL" sz="2000" b="1" dirty="0"/>
            </a:br>
            <a:r>
              <a:rPr lang="pl-PL" sz="2000" b="1" dirty="0"/>
              <a:t>Jest dla nas ważne, aby każdy uczeń znalazł w szkole swoje miejsce. Pomagamy uwierzyć w siebie, rozwijać zainteresowania i talenty. </a:t>
            </a:r>
          </a:p>
          <a:p>
            <a:br>
              <a:rPr lang="pl-PL" dirty="0"/>
            </a:br>
            <a:endParaRPr lang="pl-PL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73244" y="518070"/>
            <a:ext cx="8461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1026" name="AutoShape 2" descr="Znalezione obrazy dla zapytania deutsches sprachdipl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Znalezione obrazy dla zapytania deutsches sprachdipl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0" name="Picture 6" descr="Znalezione obrazy dla zapytania deutsches sprachdipl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523" y="2889504"/>
            <a:ext cx="4206982" cy="3329613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5012959" y="765503"/>
            <a:ext cx="66547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/>
              <a:t>Nasza szkoła jest jedną z 3 szkół w województwie lubelskim, która realizuje projekt DSD 1. To przygotowanie uczniów do międzynarodowego egzaminu i zdobycie certyfikatu  z języka niemieckiego DSD 1, który uznawany jest na całym świecie.</a:t>
            </a:r>
          </a:p>
        </p:txBody>
      </p:sp>
      <p:sp>
        <p:nvSpPr>
          <p:cNvPr id="8" name="Prostokąt 7"/>
          <p:cNvSpPr/>
          <p:nvPr/>
        </p:nvSpPr>
        <p:spPr>
          <a:xfrm>
            <a:off x="5576679" y="2951928"/>
            <a:ext cx="552734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/>
              <a:t>W ofercie edukacyjnej naszej szkoły proponujemy naszym uczniom klasę niemiecką. Od klasy 1 wprowadzamy innowację i uczymy się, oprócz języka angielskiego, drugiego języka obcego – języka niemieckiego. W klasie 4 dokonujemy wyboru wstępnego do klasy z językiem niemieckim, a następnie dopiero  klasa 7 staje się klasą dwujęzyczną z językiem niemieckim. </a:t>
            </a:r>
          </a:p>
          <a:p>
            <a:br>
              <a:rPr lang="pl-PL"/>
            </a:br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1297824" y="1135006"/>
            <a:ext cx="19543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/>
              <a:t> </a:t>
            </a:r>
            <a:r>
              <a:rPr lang="pl-PL" sz="6600" b="1"/>
              <a:t>DSD</a:t>
            </a:r>
            <a:endParaRPr lang="pl-PL" sz="5400" b="1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5848" y="512179"/>
            <a:ext cx="10058400" cy="89960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/>
              <a:t>    INNOWACJE PEDAGOGICZNE </a:t>
            </a:r>
            <a:br>
              <a:rPr lang="pl-PL" sz="4400" b="1" dirty="0"/>
            </a:br>
            <a:r>
              <a:rPr lang="pl-PL" sz="4400" b="1" dirty="0"/>
              <a:t>W KLASACH I-III </a:t>
            </a:r>
            <a:br>
              <a:rPr lang="pl-PL" b="1" dirty="0"/>
            </a:br>
            <a:endParaRPr lang="pl-PL" b="1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5632" y="1886803"/>
            <a:ext cx="10058400" cy="48340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pl-PL" sz="2400"/>
              <a:t>  </a:t>
            </a:r>
            <a:r>
              <a:rPr lang="pl-PL" sz="2400" b="1"/>
              <a:t>Nasza szkoła podejmuje wiele działań innowacyjnych</a:t>
            </a:r>
          </a:p>
          <a:p>
            <a:pPr>
              <a:buNone/>
            </a:pPr>
            <a:endParaRPr lang="pl-PL" sz="2400" b="1"/>
          </a:p>
          <a:p>
            <a:r>
              <a:rPr lang="pl-PL" sz="2400" b="1"/>
              <a:t>We współpracy z pracownikami naukowymi Wydziału Pedagogiki i Psychologii UMCS w Lublinie w klasach pierwszych realizujemy innowacje pedagogiczne rozwijające szczególne uzdolnienia uczniów w zakresie:  </a:t>
            </a:r>
            <a:br>
              <a:rPr lang="pl-PL" sz="2400" b="1"/>
            </a:br>
            <a:r>
              <a:rPr lang="pl-PL" sz="2400" b="1"/>
              <a:t>* języka angielskiego </a:t>
            </a:r>
            <a:br>
              <a:rPr lang="pl-PL" sz="2400" b="1"/>
            </a:br>
            <a:r>
              <a:rPr lang="pl-PL" sz="2400" b="1"/>
              <a:t>* języka niemieckiego </a:t>
            </a:r>
            <a:br>
              <a:rPr lang="pl-PL" sz="2400" b="1"/>
            </a:br>
            <a:r>
              <a:rPr lang="pl-PL" sz="2400" b="1"/>
              <a:t>* sportu z tańcami </a:t>
            </a:r>
            <a:br>
              <a:rPr lang="pl-PL" sz="2400" b="1"/>
            </a:br>
            <a:r>
              <a:rPr lang="pl-PL" sz="2400" b="1"/>
              <a:t>* matematyki z programowaniem 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27" y="273991"/>
            <a:ext cx="5056812" cy="379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Może być zdjęciem przedstawiającym 13 osób, dziecko, ludzie stoją i w budyn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731" y="3107094"/>
            <a:ext cx="4917232" cy="3237722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7209" y="251926"/>
            <a:ext cx="4589916" cy="344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198648"/>
          </a:xfrm>
        </p:spPr>
        <p:txBody>
          <a:bodyPr>
            <a:normAutofit/>
          </a:bodyPr>
          <a:lstStyle/>
          <a:p>
            <a:r>
              <a:rPr lang="pl-PL" sz="5400"/>
              <a:t>Zapraszamy na:</a:t>
            </a:r>
            <a:br>
              <a:rPr lang="pl-PL" sz="5400"/>
            </a:br>
            <a:r>
              <a:rPr lang="pl-PL" sz="5400">
                <a:hlinkClick r:id="rId2"/>
              </a:rPr>
              <a:t>www.sp3.e-swidnik.pl</a:t>
            </a:r>
            <a:br>
              <a:rPr lang="pl-PL" sz="5400"/>
            </a:br>
            <a:r>
              <a:rPr lang="pl-PL" sz="5400" err="1"/>
              <a:t>ig</a:t>
            </a:r>
            <a:r>
              <a:rPr lang="pl-PL" sz="5400"/>
              <a:t>: sp3.swidnik</a:t>
            </a:r>
            <a:br>
              <a:rPr lang="pl-PL" sz="5400"/>
            </a:br>
            <a:r>
              <a:rPr lang="pl-PL" sz="5400"/>
              <a:t>fb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54955" y="593361"/>
            <a:ext cx="8825658" cy="3329581"/>
          </a:xfrm>
        </p:spPr>
        <p:txBody>
          <a:bodyPr/>
          <a:lstStyle/>
          <a:p>
            <a:pPr algn="ctr"/>
            <a:r>
              <a:rPr lang="pl-PL" b="1" dirty="0"/>
              <a:t>Zapraszamy do </a:t>
            </a:r>
            <a:r>
              <a:rPr lang="pl-PL" b="1" i="1" dirty="0">
                <a:solidFill>
                  <a:srgbClr val="00CC00"/>
                </a:solidFill>
              </a:rPr>
              <a:t>Trójki</a:t>
            </a:r>
            <a:r>
              <a:rPr lang="pl-PL" b="1" i="1" dirty="0">
                <a:solidFill>
                  <a:schemeClr val="tx1"/>
                </a:solidFill>
              </a:rPr>
              <a:t>!!!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/>
              <a:t>Szkoła Podstawowa nr 3</a:t>
            </a:r>
          </a:p>
          <a:p>
            <a:pPr algn="ctr"/>
            <a:r>
              <a:rPr lang="pl-PL" sz="2800" b="1"/>
              <a:t> im. Tadeusza Kościuszki w Świdniku</a:t>
            </a:r>
          </a:p>
        </p:txBody>
      </p:sp>
    </p:spTree>
    <p:extLst>
      <p:ext uri="{BB962C8B-B14F-4D97-AF65-F5344CB8AC3E}">
        <p14:creationId xmlns:p14="http://schemas.microsoft.com/office/powerpoint/2010/main" val="279427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2" descr="C:\Users\malgo\OneDrive - Szkoła Podstawowa nr 3 w Świdniku\Pulpit\sp3 kolaż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7896" y="265922"/>
            <a:ext cx="8569002" cy="6414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663" y="349736"/>
            <a:ext cx="5437658" cy="362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5533" y="3187960"/>
            <a:ext cx="4945225" cy="329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8072" y="294584"/>
            <a:ext cx="5212475" cy="347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5799" y="3256385"/>
            <a:ext cx="4904782" cy="326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3648" y="404850"/>
            <a:ext cx="10058400" cy="1177062"/>
          </a:xfrm>
        </p:spPr>
        <p:txBody>
          <a:bodyPr/>
          <a:lstStyle/>
          <a:p>
            <a:pPr algn="ctr"/>
            <a:r>
              <a:rPr lang="pl-PL" b="1"/>
              <a:t>BAZA 	DYDAKTYCZNA edukacji wczesnoszkolnej</a:t>
            </a:r>
            <a:br>
              <a:rPr lang="pl-PL" b="1"/>
            </a:br>
            <a:endParaRPr lang="pl-PL" b="1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86968" y="1453896"/>
            <a:ext cx="10433304" cy="4956048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endParaRPr lang="pl-PL" sz="2800" b="1"/>
          </a:p>
          <a:p>
            <a:pPr>
              <a:lnSpc>
                <a:spcPct val="120000"/>
              </a:lnSpc>
              <a:buClr>
                <a:srgbClr val="8AD0D6"/>
              </a:buClr>
            </a:pPr>
            <a:r>
              <a:rPr lang="pl-PL" sz="2800" b="1"/>
              <a:t>Świetlica, składająca się z trzech odrębnych pomieszczeń</a:t>
            </a:r>
            <a:endParaRPr lang="pl-PL"/>
          </a:p>
          <a:p>
            <a:pPr>
              <a:lnSpc>
                <a:spcPct val="120000"/>
              </a:lnSpc>
            </a:pPr>
            <a:r>
              <a:rPr lang="pl-PL" sz="2800" b="1"/>
              <a:t>Biblioteka wraz z czytelnią zawierającą bogaty księgozbiór</a:t>
            </a:r>
          </a:p>
          <a:p>
            <a:pPr>
              <a:lnSpc>
                <a:spcPct val="120000"/>
              </a:lnSpc>
            </a:pPr>
            <a:r>
              <a:rPr lang="pl-PL" sz="2800" b="1"/>
              <a:t>Sala komputerowa</a:t>
            </a:r>
          </a:p>
          <a:p>
            <a:pPr>
              <a:lnSpc>
                <a:spcPct val="120000"/>
              </a:lnSpc>
            </a:pPr>
            <a:r>
              <a:rPr lang="pl-PL" sz="2800" b="1"/>
              <a:t>Sala multimedialna przeznaczona do występów naszych uczniów, zajęć zespołowych oraz warsztatowych</a:t>
            </a:r>
          </a:p>
          <a:p>
            <a:pPr>
              <a:lnSpc>
                <a:spcPct val="120000"/>
              </a:lnSpc>
            </a:pPr>
            <a:r>
              <a:rPr lang="pl-PL" sz="2800" b="1"/>
              <a:t>Sala gimnastyczna </a:t>
            </a:r>
          </a:p>
          <a:p>
            <a:pPr>
              <a:lnSpc>
                <a:spcPct val="120000"/>
              </a:lnSpc>
            </a:pPr>
            <a:r>
              <a:rPr lang="pl-PL" sz="2800" b="1"/>
              <a:t>Stołówka, w której posiłki są zdrowe oraz przygotowywane na miejscu</a:t>
            </a:r>
          </a:p>
          <a:p>
            <a:pPr>
              <a:lnSpc>
                <a:spcPct val="120000"/>
              </a:lnSpc>
            </a:pPr>
            <a:r>
              <a:rPr lang="pl-PL" sz="2800" b="1"/>
              <a:t>Szatnie wyposażone w monitoring oraz indywidualne szafki dla uczniów zamykane na klucz</a:t>
            </a:r>
          </a:p>
          <a:p>
            <a:pPr>
              <a:lnSpc>
                <a:spcPct val="120000"/>
              </a:lnSpc>
            </a:pPr>
            <a:endParaRPr lang="pl-PL" sz="2800"/>
          </a:p>
          <a:p>
            <a:pPr>
              <a:lnSpc>
                <a:spcPct val="120000"/>
              </a:lnSpc>
            </a:pPr>
            <a:endParaRPr lang="pl-PL" sz="2800"/>
          </a:p>
          <a:p>
            <a:pPr>
              <a:lnSpc>
                <a:spcPct val="120000"/>
              </a:lnSpc>
            </a:pPr>
            <a:endParaRPr lang="pl-PL" sz="2800"/>
          </a:p>
          <a:p>
            <a:pPr>
              <a:lnSpc>
                <a:spcPct val="120000"/>
              </a:lnSpc>
            </a:pPr>
            <a:endParaRPr lang="pl-PL" sz="2800"/>
          </a:p>
          <a:p>
            <a:pPr>
              <a:lnSpc>
                <a:spcPct val="120000"/>
              </a:lnSpc>
            </a:pPr>
            <a:endParaRPr lang="pl-PL" sz="2800"/>
          </a:p>
          <a:p>
            <a:pPr marL="0" indent="0">
              <a:lnSpc>
                <a:spcPct val="120000"/>
              </a:lnSpc>
              <a:buNone/>
            </a:pPr>
            <a:br>
              <a:rPr lang="pl-PL"/>
            </a:b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02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lgo\OneDrive - Szkoła Podstawowa nr 3 w Świdniku\Pulpit\sp3 kola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172" y="272499"/>
            <a:ext cx="8808098" cy="6337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955" y="205272"/>
            <a:ext cx="6025859" cy="64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682" y="251925"/>
            <a:ext cx="5522596" cy="641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Application>Microsoft Office PowerPoint</Application>
  <PresentationFormat>Panoramiczny</PresentationFormat>
  <Slides>45</Slides>
  <Notes>3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Jon</vt:lpstr>
      <vt:lpstr>Zapraszamy do Trójki!</vt:lpstr>
      <vt:lpstr>DLACZEGO WARTO WYBRAĆ  SZKOŁĘ PODSTAWOWĄ NR 3 W ŚWIDNIKU? </vt:lpstr>
      <vt:lpstr>Prezentacja programu PowerPoint</vt:lpstr>
      <vt:lpstr>Prezentacja programu PowerPoint</vt:lpstr>
      <vt:lpstr>Prezentacja programu PowerPoint</vt:lpstr>
      <vt:lpstr>Prezentacja programu PowerPoint</vt:lpstr>
      <vt:lpstr>BAZA  DYDAKTYCZNA edukacji wczesnoszkolnej </vt:lpstr>
      <vt:lpstr>Prezentacja programu PowerPoint</vt:lpstr>
      <vt:lpstr>Prezentacja programu PowerPoint</vt:lpstr>
      <vt:lpstr>Prezentacja programu PowerPoint</vt:lpstr>
      <vt:lpstr>BEZPIECZEŃSTWO I WSPÓŁPRACA    </vt:lpstr>
      <vt:lpstr>Prezentacja programu PowerPoint</vt:lpstr>
      <vt:lpstr>  OKRES ADAPTACYJNY DLA  UCZNIÓW KLAS I  </vt:lpstr>
      <vt:lpstr>Prezentacja programu PowerPoint</vt:lpstr>
      <vt:lpstr>NAUKA PRZEZ ZABAWĘ</vt:lpstr>
      <vt:lpstr>Prezentacja programu PowerPoint</vt:lpstr>
      <vt:lpstr>Warsztaty                    stomatologiczne </vt:lpstr>
      <vt:lpstr>Dzień dinozaura</vt:lpstr>
      <vt:lpstr>PROMOCJA ZDROWIA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Liczne sukcesy edukacyjne</vt:lpstr>
      <vt:lpstr>Sukcesy sportowe</vt:lpstr>
      <vt:lpstr>Prezentacja programu PowerPoint</vt:lpstr>
      <vt:lpstr>KOMPETENTNA KADRA PEDAGOGICZNA </vt:lpstr>
      <vt:lpstr>    </vt:lpstr>
      <vt:lpstr>POMOC PSYCHOLOGICZNO-PEDAGOGICZNA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    INNOWACJE PEDAGOGICZNE  W KLASACH I-III  </vt:lpstr>
      <vt:lpstr>Prezentacja programu PowerPoint</vt:lpstr>
      <vt:lpstr>Zapraszamy na: www.sp3.e-swidnik.pl ig: sp3.swidnik fb</vt:lpstr>
      <vt:lpstr>Zapraszamy do Trójki!!!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Zapraszamy do trójki</dc:title>
  <dc:creator>Żebrowska Magdalena</dc:creator>
  <cp:revision>53</cp:revision>
  <dcterms:created xsi:type="dcterms:W3CDTF">2019-02-26T08:10:55Z</dcterms:created>
  <dcterms:modified xsi:type="dcterms:W3CDTF">2023-03-07T11:28:40Z</dcterms:modified>
</cp:coreProperties>
</file>